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63" r:id="rId2"/>
    <p:sldId id="256" r:id="rId3"/>
    <p:sldId id="270" r:id="rId4"/>
    <p:sldId id="257" r:id="rId5"/>
    <p:sldId id="271" r:id="rId6"/>
    <p:sldId id="258" r:id="rId7"/>
    <p:sldId id="259" r:id="rId8"/>
    <p:sldId id="272" r:id="rId9"/>
    <p:sldId id="261" r:id="rId10"/>
    <p:sldId id="269" r:id="rId11"/>
    <p:sldId id="268" r:id="rId12"/>
    <p:sldId id="274" r:id="rId13"/>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85" autoAdjust="0"/>
  </p:normalViewPr>
  <p:slideViewPr>
    <p:cSldViewPr snapToGrid="0" snapToObjects="1">
      <p:cViewPr varScale="1">
        <p:scale>
          <a:sx n="80" d="100"/>
          <a:sy n="80" d="100"/>
        </p:scale>
        <p:origin x="-84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244B004-F419-415E-9C39-8B75AD9A9FB4}" type="datetimeFigureOut">
              <a:rPr lang="en-US"/>
              <a:pPr>
                <a:defRPr/>
              </a:pPr>
              <a:t>4/28/2014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8C5B9D9-8C59-4B59-9994-DBFE4DE8AC50}"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4787F3-CB8A-4F44-9441-26CF6D01F633}" type="slidenum">
              <a:rPr lang="en-US">
                <a:cs typeface="Arial" charset="0"/>
              </a:rPr>
              <a:pPr fontAlgn="base">
                <a:spcBef>
                  <a:spcPct val="0"/>
                </a:spcBef>
                <a:spcAft>
                  <a:spcPct val="0"/>
                </a:spcAft>
                <a:defRPr/>
              </a:pPr>
              <a:t>1</a:t>
            </a:fld>
            <a:endParaRPr lang="en-U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A95ED78-31AB-4553-8E29-99F70E58D19C}" type="slidenum">
              <a:rPr lang="en-US">
                <a:cs typeface="Arial" charset="0"/>
              </a:rPr>
              <a:pPr fontAlgn="base">
                <a:spcBef>
                  <a:spcPct val="0"/>
                </a:spcBef>
                <a:spcAft>
                  <a:spcPct val="0"/>
                </a:spcAft>
                <a:defRPr/>
              </a:pPr>
              <a:t>2</a:t>
            </a:fld>
            <a:endParaRPr lang="en-US">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 Laboratory is managed by Lawrence Livermore National Security, LLC (LLNS) for the National Nuclear Security Administration (NNSA), a semi-autonomous agency within the U.S. Department of Energy (DOE). LLNS is a limited liability company managed by Bechtel National, Inc., the University of California, BWX Technologies, Inc., and URS Energy &amp; Construction, Inc</a:t>
            </a:r>
          </a:p>
          <a:p>
            <a:pPr eaLnBrk="1" hangingPunct="1">
              <a:spcBef>
                <a:spcPct val="0"/>
              </a:spcBef>
            </a:pPr>
            <a:endParaRPr lang="en-US"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D8DC0F-8433-4B2F-8AA5-6F7292F8AAA4}" type="slidenum">
              <a:rPr lang="en-US">
                <a:cs typeface="Arial" charset="0"/>
              </a:rPr>
              <a:pPr fontAlgn="base">
                <a:spcBef>
                  <a:spcPct val="0"/>
                </a:spcBef>
                <a:spcAft>
                  <a:spcPct val="0"/>
                </a:spcAft>
                <a:defRPr/>
              </a:pPr>
              <a:t>3</a:t>
            </a:fld>
            <a:endParaRPr lang="en-US">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Site 300 (now using one open air firing table and one “contained’ firing facility</a:t>
            </a:r>
          </a:p>
          <a:p>
            <a:pPr eaLnBrk="1" hangingPunct="1">
              <a:spcBef>
                <a:spcPct val="0"/>
              </a:spcBef>
            </a:pPr>
            <a:endParaRPr lang="en-US"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C4AFC6-0BA9-4A7F-814C-35F62610285A}" type="slidenum">
              <a:rPr lang="en-US">
                <a:cs typeface="Arial" charset="0"/>
              </a:rPr>
              <a:pPr fontAlgn="base">
                <a:spcBef>
                  <a:spcPct val="0"/>
                </a:spcBef>
                <a:spcAft>
                  <a:spcPct val="0"/>
                </a:spcAft>
                <a:defRPr/>
              </a:pPr>
              <a:t>4</a:t>
            </a:fld>
            <a:endParaRPr lang="en-US">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4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6E4A75F-4D30-4873-9766-BC9F263D660C}" type="slidenum">
              <a:rPr lang="en-US">
                <a:cs typeface="Arial" charset="0"/>
              </a:rPr>
              <a:pPr fontAlgn="base">
                <a:spcBef>
                  <a:spcPct val="0"/>
                </a:spcBef>
                <a:spcAft>
                  <a:spcPct val="0"/>
                </a:spcAft>
                <a:defRPr/>
              </a:pPr>
              <a:t>6</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7ABC49B-4A73-4D5F-B7D7-D949F3F51B7A}" type="datetimeFigureOut">
              <a:rPr lang="en-US"/>
              <a:pPr>
                <a:defRPr/>
              </a:pPr>
              <a:t>4/28/2014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0638B57-5E11-430F-B46C-16185E72434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E22589E-364C-4B7F-9BD7-F2ED106C0276}" type="datetimeFigureOut">
              <a:rPr lang="en-US"/>
              <a:pPr>
                <a:defRPr/>
              </a:pPr>
              <a:t>4/28/2014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29D22A-1AA8-4740-B509-EFACF7F20C3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0FE79C1-94CB-463B-8FF4-DD5F6AED1EAC}" type="datetimeFigureOut">
              <a:rPr lang="en-US"/>
              <a:pPr>
                <a:defRPr/>
              </a:pPr>
              <a:t>4/28/2014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5A48AB-0B03-4621-B4AD-9398D4DDC5F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58454A8-6905-4656-B9DF-C4C2316DFB9F}" type="datetimeFigureOut">
              <a:rPr lang="en-US"/>
              <a:pPr>
                <a:defRPr/>
              </a:pPr>
              <a:t>4/28/2014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001F2AB-8185-4BC3-B705-30CDA5CDA05E}"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4BB18DA-FC1E-42EF-B408-1505AAC82B06}" type="datetimeFigureOut">
              <a:rPr lang="en-US"/>
              <a:pPr>
                <a:defRPr/>
              </a:pPr>
              <a:t>4/28/2014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140B0E9-32D4-4C27-88CB-981F8C6806B3}"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9D05D87-B327-4E2C-9A0D-57B2DA9B6AB8}" type="datetimeFigureOut">
              <a:rPr lang="en-US"/>
              <a:pPr>
                <a:defRPr/>
              </a:pPr>
              <a:t>4/28/2014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2B98B7D-2D59-4710-A70D-7DF7A3520AF2}"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7D911CA-4EBA-4443-9004-239E9BF693AF}" type="datetimeFigureOut">
              <a:rPr lang="en-US"/>
              <a:pPr>
                <a:defRPr/>
              </a:pPr>
              <a:t>4/28/2014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2B8F934-7A2A-44D5-8C29-2FC3AE8FA8C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4360AAF-BF24-404E-9881-D27C2B0ED374}" type="datetimeFigureOut">
              <a:rPr lang="en-US"/>
              <a:pPr>
                <a:defRPr/>
              </a:pPr>
              <a:t>4/28/2014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D9E0E02-41AF-46CA-8393-927B540D7CA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893D653-FBBD-42DD-BDDF-CE39861C3F81}" type="datetimeFigureOut">
              <a:rPr lang="en-US"/>
              <a:pPr>
                <a:defRPr/>
              </a:pPr>
              <a:t>4/28/2014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6EF7E49-740E-4ECB-9DFB-56A59FC08EE0}"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21D1C33-59DA-417A-803F-6E859503D1FF}" type="datetimeFigureOut">
              <a:rPr lang="en-US"/>
              <a:pPr>
                <a:defRPr/>
              </a:pPr>
              <a:t>4/28/2014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361568-16A8-4909-AA2B-7635A4054E2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D10B6B6-E15D-4FD1-B05B-01018D188ACF}" type="datetimeFigureOut">
              <a:rPr lang="en-US"/>
              <a:pPr>
                <a:defRPr/>
              </a:pPr>
              <a:t>4/28/2014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23DEFE7-60C4-4B91-8863-A8D8431772EB}"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2A5065C-3A1A-4475-AD2D-71E8BF5BF15C}" type="datetimeFigureOut">
              <a:rPr lang="en-US"/>
              <a:pPr>
                <a:defRPr/>
              </a:pPr>
              <a:t>4/28/2014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615730F-3C98-43DA-B661-09E90671B40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pPr eaLnBrk="1" hangingPunct="1"/>
            <a:r>
              <a:rPr lang="en-US" sz="1800" smtClean="0"/>
              <a:t/>
            </a:r>
            <a:br>
              <a:rPr lang="en-US" sz="1800" smtClean="0"/>
            </a:br>
            <a:r>
              <a:rPr lang="es-ES" altLang="ko-KR" sz="1800" smtClean="0">
                <a:ea typeface="굴림" pitchFamily="34" charset="-127"/>
              </a:rPr>
              <a:t>Presentación de la limpieza del Superfondo del Laboratorio de Livermore Sitio 300</a:t>
            </a:r>
            <a:br>
              <a:rPr lang="es-ES" altLang="ko-KR" sz="1800" smtClean="0">
                <a:ea typeface="굴림" pitchFamily="34" charset="-127"/>
              </a:rPr>
            </a:br>
            <a:r>
              <a:rPr lang="es-ES" altLang="ko-KR" sz="1800" smtClean="0"/>
              <a:t>4/17/14</a:t>
            </a:r>
            <a:r>
              <a:rPr lang="es-ES" sz="1800" smtClean="0"/>
              <a:t/>
            </a:r>
            <a:br>
              <a:rPr lang="es-ES" sz="1800" smtClean="0"/>
            </a:br>
            <a:r>
              <a:rPr lang="es-ES" altLang="ko-KR" sz="1800" smtClean="0">
                <a:ea typeface="굴림" pitchFamily="34" charset="-127"/>
              </a:rPr>
              <a:t>Más información </a:t>
            </a:r>
            <a:r>
              <a:rPr lang="es-ES" sz="1800" smtClean="0"/>
              <a:t>: www.trivalleycares.org</a:t>
            </a:r>
            <a:r>
              <a:rPr lang="es-ES" sz="1600" smtClean="0"/>
              <a:t/>
            </a:r>
            <a:br>
              <a:rPr lang="es-ES" sz="1600" smtClean="0"/>
            </a:br>
            <a:endParaRPr lang="es-ES" sz="1600" smtClean="0"/>
          </a:p>
        </p:txBody>
      </p:sp>
      <p:sp>
        <p:nvSpPr>
          <p:cNvPr id="14338" name="Content Placeholder 2"/>
          <p:cNvSpPr>
            <a:spLocks noGrp="1"/>
          </p:cNvSpPr>
          <p:nvPr>
            <p:ph idx="1"/>
          </p:nvPr>
        </p:nvSpPr>
        <p:spPr/>
        <p:txBody>
          <a:bodyPr/>
          <a:lstStyle/>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buFont typeface="Arial" charset="0"/>
              <a:buNone/>
            </a:pPr>
            <a:endParaRPr lang="en-US" smtClean="0"/>
          </a:p>
        </p:txBody>
      </p:sp>
      <p:pic>
        <p:nvPicPr>
          <p:cNvPr id="14339" name="Picture 3"/>
          <p:cNvPicPr>
            <a:picLocks noChangeAspect="1"/>
          </p:cNvPicPr>
          <p:nvPr/>
        </p:nvPicPr>
        <p:blipFill>
          <a:blip r:embed="rId3"/>
          <a:srcRect/>
          <a:stretch>
            <a:fillRect/>
          </a:stretch>
        </p:blipFill>
        <p:spPr bwMode="auto">
          <a:xfrm>
            <a:off x="1008063" y="1600200"/>
            <a:ext cx="7059612" cy="4283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ctrTitle"/>
          </p:nvPr>
        </p:nvSpPr>
        <p:spPr>
          <a:xfrm>
            <a:off x="685800" y="209550"/>
            <a:ext cx="7772400" cy="1423988"/>
          </a:xfrm>
        </p:spPr>
        <p:txBody>
          <a:bodyPr/>
          <a:lstStyle/>
          <a:p>
            <a:pPr eaLnBrk="1" hangingPunct="1"/>
            <a:r>
              <a:rPr lang="es-ES" smtClean="0"/>
              <a:t>La ubicaci</a:t>
            </a:r>
            <a:r>
              <a:rPr lang="es-ES" altLang="ko-KR" smtClean="0">
                <a:ea typeface="굴림" pitchFamily="34" charset="-127"/>
              </a:rPr>
              <a:t>ó</a:t>
            </a:r>
            <a:r>
              <a:rPr lang="es-ES" smtClean="0"/>
              <a:t>n</a:t>
            </a:r>
          </a:p>
        </p:txBody>
      </p:sp>
      <p:sp>
        <p:nvSpPr>
          <p:cNvPr id="16386" name="Subtitle 2"/>
          <p:cNvSpPr>
            <a:spLocks noGrp="1"/>
          </p:cNvSpPr>
          <p:nvPr>
            <p:ph type="subTitle" idx="1"/>
          </p:nvPr>
        </p:nvSpPr>
        <p:spPr>
          <a:xfrm>
            <a:off x="1371600" y="1633538"/>
            <a:ext cx="6400800" cy="4005262"/>
          </a:xfrm>
        </p:spPr>
        <p:txBody>
          <a:bodyPr/>
          <a:lstStyle/>
          <a:p>
            <a:pPr marL="457200" indent="-457200" algn="l" eaLnBrk="1" hangingPunct="1">
              <a:lnSpc>
                <a:spcPct val="80000"/>
              </a:lnSpc>
              <a:buFont typeface="Arial" charset="0"/>
              <a:buChar char="•"/>
            </a:pPr>
            <a:r>
              <a:rPr lang="es-ES" sz="2700" smtClean="0">
                <a:solidFill>
                  <a:schemeClr val="tx1"/>
                </a:solidFill>
              </a:rPr>
              <a:t>El Sitio 300 se abarca aproximadamente 10.5 millas cuadradas de Almont Hills, 6 millas al suroeste de Tracy.</a:t>
            </a:r>
          </a:p>
          <a:p>
            <a:pPr marL="457200" indent="-457200" algn="l" eaLnBrk="1" hangingPunct="1">
              <a:lnSpc>
                <a:spcPct val="80000"/>
              </a:lnSpc>
              <a:buFont typeface="Arial" charset="0"/>
              <a:buChar char="•"/>
            </a:pPr>
            <a:r>
              <a:rPr lang="es-ES" sz="2700" smtClean="0">
                <a:solidFill>
                  <a:schemeClr val="tx1"/>
                </a:solidFill>
              </a:rPr>
              <a:t>El Sitio ha sido rodeado por espacio vacío que se utiliza principalmente para ranchos y recreación.</a:t>
            </a:r>
          </a:p>
          <a:p>
            <a:pPr marL="457200" indent="-457200" algn="l" eaLnBrk="1" hangingPunct="1">
              <a:lnSpc>
                <a:spcPct val="80000"/>
              </a:lnSpc>
              <a:buFont typeface="Arial" charset="0"/>
              <a:buChar char="•"/>
            </a:pPr>
            <a:r>
              <a:rPr lang="es-ES" sz="2700" smtClean="0">
                <a:solidFill>
                  <a:schemeClr val="tx1"/>
                </a:solidFill>
              </a:rPr>
              <a:t>Se piensa localizar La Urbanización de Tracy Hills cerca de la frontera del Sitio.</a:t>
            </a:r>
          </a:p>
          <a:p>
            <a:pPr marL="457200" indent="-457200" algn="l" eaLnBrk="1" hangingPunct="1">
              <a:lnSpc>
                <a:spcPct val="80000"/>
              </a:lnSpc>
              <a:buFont typeface="Arial" charset="0"/>
              <a:buChar char="•"/>
            </a:pPr>
            <a:r>
              <a:rPr lang="es-ES" sz="2700" smtClean="0">
                <a:solidFill>
                  <a:schemeClr val="tx1"/>
                </a:solidFill>
              </a:rPr>
              <a:t>7.1 millón de gente vive entre 50 millas del Sitio 300.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altLang="ko-KR" sz="4000" smtClean="0">
                <a:ea typeface="굴림" pitchFamily="34" charset="-127"/>
              </a:rPr>
              <a:t>¿</a:t>
            </a:r>
            <a:r>
              <a:rPr lang="es-ES" altLang="ko-KR" sz="4000" smtClean="0">
                <a:ea typeface="굴림" pitchFamily="34" charset="-127"/>
              </a:rPr>
              <a:t>Cuáles son las funciones que se hace en el Sitio 300?</a:t>
            </a:r>
            <a:r>
              <a:rPr lang="en-US" altLang="ko-KR" smtClean="0">
                <a:ea typeface="굴림" pitchFamily="34" charset="-127"/>
              </a:rPr>
              <a:t> </a:t>
            </a:r>
            <a:endParaRPr lang="en-US" smtClean="0"/>
          </a:p>
        </p:txBody>
      </p:sp>
      <p:sp>
        <p:nvSpPr>
          <p:cNvPr id="18434" name="Content Placeholder 2"/>
          <p:cNvSpPr>
            <a:spLocks noGrp="1"/>
          </p:cNvSpPr>
          <p:nvPr>
            <p:ph idx="1"/>
          </p:nvPr>
        </p:nvSpPr>
        <p:spPr/>
        <p:txBody>
          <a:bodyPr/>
          <a:lstStyle/>
          <a:p>
            <a:pPr eaLnBrk="1" hangingPunct="1">
              <a:lnSpc>
                <a:spcPct val="95000"/>
              </a:lnSpc>
              <a:spcBef>
                <a:spcPct val="0"/>
              </a:spcBef>
            </a:pPr>
            <a:r>
              <a:rPr lang="es-ES" smtClean="0"/>
              <a:t>Se estableció el sitio 300 para medir las propiedades físicas y explosivas de todos los elementos de armas nucleares, con la excepción de materiales físiles (por ejemplo, el plutonio).</a:t>
            </a:r>
          </a:p>
          <a:p>
            <a:pPr eaLnBrk="1" hangingPunct="1">
              <a:lnSpc>
                <a:spcPct val="95000"/>
              </a:lnSpc>
              <a:spcBef>
                <a:spcPct val="0"/>
              </a:spcBef>
            </a:pPr>
            <a:r>
              <a:rPr lang="es-ES" smtClean="0"/>
              <a:t>Las operaciones incluyen el análisis de explosiones controladas, pruebas de vibración y choques, y la fabricación, prensa a maquina y producción de explosivos formados.</a:t>
            </a:r>
          </a:p>
          <a:p>
            <a:pPr eaLnBrk="1" hangingPunct="1">
              <a:lnSpc>
                <a:spcPct val="95000"/>
              </a:lnSpc>
              <a:spcBef>
                <a:spcPct val="0"/>
              </a:spcBef>
            </a:pPr>
            <a:r>
              <a:rPr lang="es-ES" smtClean="0"/>
              <a:t>Vea las fotos.</a:t>
            </a:r>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s-ES" smtClean="0"/>
              <a:t>¿Por qué debe preocuparse?</a:t>
            </a:r>
          </a:p>
        </p:txBody>
      </p:sp>
      <p:sp>
        <p:nvSpPr>
          <p:cNvPr id="20482" name="Content Placeholder 2"/>
          <p:cNvSpPr>
            <a:spLocks noGrp="1"/>
          </p:cNvSpPr>
          <p:nvPr>
            <p:ph idx="1"/>
          </p:nvPr>
        </p:nvSpPr>
        <p:spPr>
          <a:xfrm>
            <a:off x="457200" y="1417638"/>
            <a:ext cx="8229600" cy="4525962"/>
          </a:xfrm>
        </p:spPr>
        <p:txBody>
          <a:bodyPr/>
          <a:lstStyle/>
          <a:p>
            <a:r>
              <a:rPr lang="es-ES" sz="2200" smtClean="0"/>
              <a:t>En 1990 se añadió el Sitio 300 a la Lista de Prioridades Nacionales, y se supone que la limpieza del sitio tardará a lo menos 50 años.</a:t>
            </a:r>
          </a:p>
          <a:p>
            <a:r>
              <a:rPr lang="es-ES" sz="2200" smtClean="0"/>
              <a:t>En el Sitio 300 se ha identificado cincuenta y siete zonas en donde han escapado contaminantes que afectan la tierra superficial, la tierra subterránea, las aguas superficiales, y las aguas subterráneas.</a:t>
            </a:r>
          </a:p>
          <a:p>
            <a:r>
              <a:rPr lang="es-ES" sz="2200" smtClean="0"/>
              <a:t>La mayoría de los contaminantes han quedado dentro de la frontera del sitio – pero algunos extendieron por más que una milla junto con el lecho del arroyo de Corral Hollow.  Todavía hay zonas pequeñas de la frontera del sur en donde no se puede utilizar el agua subterránea fuera del sitio para beber.</a:t>
            </a:r>
          </a:p>
          <a:p>
            <a:r>
              <a:rPr lang="es-ES" sz="2200" smtClean="0"/>
              <a:t>Hay varias consolas de tiro al aire libre que se había cerrado que se utilizó para pruebas.  Muchas de estas instalaciones se localizó en zonas de cañón – como consecuencia, cuando las detonaciones ocurrieron, las partículas aerotransportadas cubrieron la ladera.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s-ES" smtClean="0"/>
              <a:t>¿Por qué debe preocuparse?</a:t>
            </a:r>
            <a:endParaRPr lang="en-US" smtClean="0"/>
          </a:p>
        </p:txBody>
      </p:sp>
      <p:sp>
        <p:nvSpPr>
          <p:cNvPr id="22530" name="Content Placeholder 2"/>
          <p:cNvSpPr>
            <a:spLocks noGrp="1"/>
          </p:cNvSpPr>
          <p:nvPr>
            <p:ph idx="1"/>
          </p:nvPr>
        </p:nvSpPr>
        <p:spPr>
          <a:xfrm>
            <a:off x="457200" y="1417638"/>
            <a:ext cx="8229600" cy="4525962"/>
          </a:xfrm>
        </p:spPr>
        <p:txBody>
          <a:bodyPr/>
          <a:lstStyle/>
          <a:p>
            <a:r>
              <a:rPr lang="es-ES" sz="2200" smtClean="0"/>
              <a:t>La máxima base de comparación de la evaluación del riesgo hacia la salud humana calcula que los trabajadores del sitio que tragan los vapores VOC, que se encuentra en el aire interior del Edificio 834D, tienen un riesgo de cáncer de 1 x 10-3 (es decir, uno en cada mil).  Varias otras zonas tienen riesgos que sobrepasan los límites del EPA en cuanto al riesgo hacia la salud humana.</a:t>
            </a:r>
          </a:p>
          <a:p>
            <a:r>
              <a:rPr lang="es-ES" sz="2200" smtClean="0"/>
              <a:t>Se encuentra varias especies amenazadas y en peligro de extinción en el Sitio 300, y los contaminantes presentan lo que se llama un riesgo ecológico.</a:t>
            </a:r>
          </a:p>
          <a:p>
            <a:r>
              <a:rPr lang="es-ES" sz="2200" smtClean="0"/>
              <a:t>El Sitio 300 está revestido de un sistema de “aguas subterráneas regionales” que se utiliza para la irrigación y pozos de agua potable.</a:t>
            </a:r>
          </a:p>
          <a:p>
            <a:r>
              <a:rPr lang="es-ES" sz="2200" smtClean="0"/>
              <a:t>En CA, estas aguas subterráneas son recursos protegidos.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s-ES" smtClean="0"/>
              <a:t>Los que más contaminan</a:t>
            </a:r>
          </a:p>
        </p:txBody>
      </p:sp>
      <p:sp>
        <p:nvSpPr>
          <p:cNvPr id="23554" name="Content Placeholder 2"/>
          <p:cNvSpPr>
            <a:spLocks noGrp="1"/>
          </p:cNvSpPr>
          <p:nvPr>
            <p:ph idx="1"/>
          </p:nvPr>
        </p:nvSpPr>
        <p:spPr/>
        <p:txBody>
          <a:bodyPr/>
          <a:lstStyle/>
          <a:p>
            <a:pPr eaLnBrk="1" hangingPunct="1">
              <a:lnSpc>
                <a:spcPct val="80000"/>
              </a:lnSpc>
              <a:buFont typeface="Wingdings" pitchFamily="2" charset="2"/>
              <a:buChar char="v"/>
            </a:pPr>
            <a:r>
              <a:rPr lang="es-ES" sz="2700" smtClean="0"/>
              <a:t>Los compuestos orgánicos volátiles (VOCs)</a:t>
            </a:r>
          </a:p>
          <a:p>
            <a:pPr>
              <a:buFont typeface="Wingdings" pitchFamily="2" charset="2"/>
              <a:buChar char="v"/>
            </a:pPr>
            <a:r>
              <a:rPr lang="es-ES" sz="2700" smtClean="0"/>
              <a:t>Los compuestos de explosivos de gran potencia</a:t>
            </a:r>
          </a:p>
          <a:p>
            <a:pPr>
              <a:buFont typeface="Wingdings" pitchFamily="2" charset="2"/>
              <a:buChar char="v"/>
            </a:pPr>
            <a:r>
              <a:rPr lang="es-ES" sz="2700" smtClean="0"/>
              <a:t>El tritio radioactivo</a:t>
            </a:r>
          </a:p>
          <a:p>
            <a:pPr>
              <a:buFont typeface="Wingdings" pitchFamily="2" charset="2"/>
              <a:buChar char="v"/>
            </a:pPr>
            <a:r>
              <a:rPr lang="es-ES" sz="2700" smtClean="0"/>
              <a:t>El uranio reducido</a:t>
            </a:r>
          </a:p>
          <a:p>
            <a:pPr>
              <a:buFont typeface="Wingdings" pitchFamily="2" charset="2"/>
              <a:buChar char="v"/>
            </a:pPr>
            <a:r>
              <a:rPr lang="es-ES" sz="2700" smtClean="0"/>
              <a:t>El nitrato</a:t>
            </a:r>
          </a:p>
          <a:p>
            <a:pPr>
              <a:buFont typeface="Wingdings" pitchFamily="2" charset="2"/>
              <a:buChar char="v"/>
            </a:pPr>
            <a:r>
              <a:rPr lang="es-ES" sz="2700" smtClean="0"/>
              <a:t>El perclorato</a:t>
            </a:r>
          </a:p>
          <a:p>
            <a:pPr>
              <a:buFont typeface="Wingdings" pitchFamily="2" charset="2"/>
              <a:buChar char="v"/>
            </a:pPr>
            <a:r>
              <a:rPr lang="es-ES" sz="2700" smtClean="0"/>
              <a:t>Los bifenilos policlorados (PCBs)</a:t>
            </a:r>
          </a:p>
          <a:p>
            <a:pPr>
              <a:buFont typeface="Wingdings" pitchFamily="2" charset="2"/>
              <a:buChar char="v"/>
            </a:pPr>
            <a:r>
              <a:rPr lang="es-ES" sz="2700" smtClean="0"/>
              <a:t>Las dioxinas</a:t>
            </a:r>
            <a:endParaRPr lang="es-ES" altLang="ko-KR" sz="2700" smtClean="0">
              <a:ea typeface="굴림" pitchFamily="34" charset="-127"/>
            </a:endParaRPr>
          </a:p>
          <a:p>
            <a:pPr>
              <a:buFont typeface="Wingdings" pitchFamily="2" charset="2"/>
              <a:buChar char="v"/>
            </a:pPr>
            <a:r>
              <a:rPr lang="es-ES" altLang="ko-KR" sz="2700" smtClean="0">
                <a:ea typeface="굴림" pitchFamily="34" charset="-127"/>
              </a:rPr>
              <a:t>Los furanos </a:t>
            </a:r>
            <a:endParaRPr lang="es-ES" sz="270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457200" y="274638"/>
            <a:ext cx="8229600" cy="696912"/>
          </a:xfrm>
        </p:spPr>
        <p:txBody>
          <a:bodyPr/>
          <a:lstStyle/>
          <a:p>
            <a:pPr eaLnBrk="1" hangingPunct="1"/>
            <a:r>
              <a:rPr lang="es-ES" sz="4000" smtClean="0"/>
              <a:t>El progreso actual</a:t>
            </a:r>
          </a:p>
        </p:txBody>
      </p:sp>
      <p:sp>
        <p:nvSpPr>
          <p:cNvPr id="25602" name="Content Placeholder 2"/>
          <p:cNvSpPr>
            <a:spLocks noGrp="1"/>
          </p:cNvSpPr>
          <p:nvPr>
            <p:ph idx="1"/>
          </p:nvPr>
        </p:nvSpPr>
        <p:spPr>
          <a:xfrm>
            <a:off x="457200" y="1092200"/>
            <a:ext cx="8229600" cy="4732338"/>
          </a:xfrm>
        </p:spPr>
        <p:txBody>
          <a:bodyPr/>
          <a:lstStyle/>
          <a:p>
            <a:pPr marL="530225" indent="-530225"/>
            <a:r>
              <a:rPr lang="es-ES" sz="2000" smtClean="0"/>
              <a:t>La operación de hasta 20 sistemas de tratamiento y extracción del vapor de la tierra y las aguas subterráneas</a:t>
            </a:r>
          </a:p>
          <a:p>
            <a:pPr marL="530225" indent="-530225"/>
            <a:r>
              <a:rPr lang="es-ES" sz="2000" smtClean="0"/>
              <a:t>Se ha tapado y cerrado unos vertederos de basura, unas lagunas para enjuagar y unos hoyos de incendio de los explosivos de gran potencia (Nota: La ciudad y TVC pidió la extracción de algunos vertederos de basura)</a:t>
            </a:r>
          </a:p>
          <a:p>
            <a:pPr marL="530225" indent="-530225"/>
            <a:r>
              <a:rPr lang="es-ES" sz="2000" smtClean="0"/>
              <a:t>La instalación de un sistema de drenaje y diversión para que las aguas subterráneas no se contaminen por penetrar los vertederos de basura</a:t>
            </a:r>
          </a:p>
          <a:p>
            <a:pPr marL="530225" indent="-530225"/>
            <a:r>
              <a:rPr lang="es-ES" sz="2000" smtClean="0"/>
              <a:t>Se ha cerrado varios “pozos secos” (basureros) por todas partes del sitio</a:t>
            </a:r>
          </a:p>
          <a:p>
            <a:pPr marL="530225" indent="-530225"/>
            <a:r>
              <a:rPr lang="es-ES" sz="2000" smtClean="0"/>
              <a:t>La excavación de tierra contaminada de zonas de origen por todas partes del sitio</a:t>
            </a:r>
          </a:p>
          <a:p>
            <a:pPr marL="530225" indent="-530225"/>
            <a:r>
              <a:rPr lang="es-ES" sz="2000" smtClean="0"/>
              <a:t>La remediación por consolidar y solidificar 29,000 yardas cúbicas de tierra del Edificio 850 contaminada con PCBs, dioxinas, y furanos</a:t>
            </a:r>
          </a:p>
          <a:p>
            <a:pPr marL="530225" indent="-530225"/>
            <a:r>
              <a:rPr lang="es-ES" sz="2000" smtClean="0"/>
              <a:t>Una prueba de más que 680 pozos de aguas subterráneas para vigilar y hacer un seguimiento del progreso de la migración y remediación de la columna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s-ES" smtClean="0"/>
              <a:t>Los asuntos pendientes</a:t>
            </a:r>
          </a:p>
        </p:txBody>
      </p:sp>
      <p:sp>
        <p:nvSpPr>
          <p:cNvPr id="26626" name="Content Placeholder 2"/>
          <p:cNvSpPr>
            <a:spLocks noGrp="1"/>
          </p:cNvSpPr>
          <p:nvPr>
            <p:ph idx="1"/>
          </p:nvPr>
        </p:nvSpPr>
        <p:spPr/>
        <p:txBody>
          <a:bodyPr/>
          <a:lstStyle/>
          <a:p>
            <a:r>
              <a:rPr lang="es-ES" sz="2400" smtClean="0"/>
              <a:t>La remediación de zonas contaminadas por el uranio reducido (el Edificio 812)</a:t>
            </a:r>
          </a:p>
          <a:p>
            <a:r>
              <a:rPr lang="es-ES" sz="2400" smtClean="0"/>
              <a:t>La remediación de los percloratos en varias zonas</a:t>
            </a:r>
          </a:p>
          <a:p>
            <a:r>
              <a:rPr lang="es-ES" sz="2400" smtClean="0"/>
              <a:t>Examinar la contaminación de los PCBs en los sitios ya remediados, a causa de que había una cantidad inesperada de PCB’s detonados en una de las consolas de tiro</a:t>
            </a:r>
          </a:p>
          <a:p>
            <a:r>
              <a:rPr lang="es-ES" sz="2400" smtClean="0"/>
              <a:t>Seguir vigilando las varias columnas de las aguas subterráneas para prevenir las migración continuada de las columnas del sitio, y para que regresen las columnas que han salido del sitio</a:t>
            </a:r>
          </a:p>
          <a:p>
            <a:r>
              <a:rPr lang="es-ES" sz="2400" smtClean="0"/>
              <a:t>Asegurar que se mantenga las limpieza como prioridad y que la comunidad de Tracy sea consultado en hacer decisiones.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s-ES" altLang="ko-KR" smtClean="0">
                <a:ea typeface="굴림" pitchFamily="34" charset="-127"/>
              </a:rPr>
              <a:t>Las oportunidades para la participación pública </a:t>
            </a:r>
            <a:endParaRPr lang="es-ES" smtClean="0"/>
          </a:p>
        </p:txBody>
      </p:sp>
      <p:sp>
        <p:nvSpPr>
          <p:cNvPr id="27650" name="Content Placeholder 2"/>
          <p:cNvSpPr>
            <a:spLocks noGrp="1"/>
          </p:cNvSpPr>
          <p:nvPr>
            <p:ph idx="1"/>
          </p:nvPr>
        </p:nvSpPr>
        <p:spPr/>
        <p:txBody>
          <a:bodyPr/>
          <a:lstStyle/>
          <a:p>
            <a:pPr>
              <a:lnSpc>
                <a:spcPct val="85000"/>
              </a:lnSpc>
              <a:spcBef>
                <a:spcPct val="0"/>
              </a:spcBef>
            </a:pPr>
            <a:r>
              <a:rPr lang="es-ES" sz="2800" smtClean="0"/>
              <a:t>La ley del Superfondo permite comentarios del público durante las etapas iniciales del estudio de la contaminación y la selección de un plan para remediar la zona.</a:t>
            </a:r>
          </a:p>
          <a:p>
            <a:pPr>
              <a:lnSpc>
                <a:spcPct val="85000"/>
              </a:lnSpc>
              <a:spcBef>
                <a:spcPct val="0"/>
              </a:spcBef>
            </a:pPr>
            <a:r>
              <a:rPr lang="es-ES" sz="2800" smtClean="0"/>
              <a:t>Se quedan pocos campos en los cuales habrá la participación pública que la ley requiere, uno de estos es la selección de un remedio para la consola de tiro del Edificio 812.</a:t>
            </a:r>
          </a:p>
          <a:p>
            <a:pPr>
              <a:lnSpc>
                <a:spcPct val="85000"/>
              </a:lnSpc>
              <a:spcBef>
                <a:spcPct val="0"/>
              </a:spcBef>
            </a:pPr>
            <a:r>
              <a:rPr lang="es-ES" sz="2800" smtClean="0"/>
              <a:t>El Laboratorio de Livermore puede dirigir talleres públicos adicionales además de los que la ley requiere.</a:t>
            </a:r>
          </a:p>
          <a:p>
            <a:pPr>
              <a:lnSpc>
                <a:spcPct val="85000"/>
              </a:lnSpc>
              <a:spcBef>
                <a:spcPct val="0"/>
              </a:spcBef>
            </a:pPr>
            <a:r>
              <a:rPr lang="es-ES" sz="2800" smtClean="0"/>
              <a:t>Revisas cada cinco años.</a:t>
            </a:r>
          </a:p>
          <a:p>
            <a:pPr>
              <a:lnSpc>
                <a:spcPct val="85000"/>
              </a:lnSpc>
              <a:spcBef>
                <a:spcPct val="0"/>
              </a:spcBef>
            </a:pPr>
            <a:r>
              <a:rPr lang="es-ES" sz="2800" smtClean="0"/>
              <a:t>Revisas de la Acta Política del Ambiente Nacional.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s-ES" smtClean="0"/>
              <a:t>El papel de Tri-Valley CAREs’</a:t>
            </a:r>
          </a:p>
        </p:txBody>
      </p:sp>
      <p:sp>
        <p:nvSpPr>
          <p:cNvPr id="28674" name="Content Placeholder 2"/>
          <p:cNvSpPr>
            <a:spLocks noGrp="1"/>
          </p:cNvSpPr>
          <p:nvPr>
            <p:ph idx="1"/>
          </p:nvPr>
        </p:nvSpPr>
        <p:spPr/>
        <p:txBody>
          <a:bodyPr/>
          <a:lstStyle/>
          <a:p>
            <a:pPr>
              <a:lnSpc>
                <a:spcPct val="90000"/>
              </a:lnSpc>
            </a:pPr>
            <a:r>
              <a:rPr lang="es-ES" sz="2400" smtClean="0"/>
              <a:t>En 1989, el EPA otorgó a TVC la primera Beca de Ayuda Técnica (TAG) en el oeste de los Estados Unidos.  Con esta beca hemos contratado un científico medioambiental, y dirigimos citas regulares con el personal medioambiental del Sitio 300 y los reguladores estatales y federales.</a:t>
            </a:r>
          </a:p>
          <a:p>
            <a:pPr>
              <a:lnSpc>
                <a:spcPct val="90000"/>
              </a:lnSpc>
            </a:pPr>
            <a:r>
              <a:rPr lang="es-ES" sz="2400" smtClean="0"/>
              <a:t>TVC dirige citas comunitarias que se enfocan en asuntos de la limpieza para fomentar la participación y el entendimiento del público.</a:t>
            </a:r>
          </a:p>
          <a:p>
            <a:pPr>
              <a:lnSpc>
                <a:spcPct val="90000"/>
              </a:lnSpc>
            </a:pPr>
            <a:r>
              <a:rPr lang="es-ES" sz="2400" smtClean="0"/>
              <a:t>TVC informa a los medios de comunicación, el público y nuestros afiliados de las opciones para la limpieza y las oportunidades para comentarios del público.</a:t>
            </a:r>
          </a:p>
          <a:p>
            <a:pPr>
              <a:lnSpc>
                <a:spcPct val="90000"/>
              </a:lnSpc>
            </a:pPr>
            <a:r>
              <a:rPr lang="es-ES" sz="2400" smtClean="0"/>
              <a:t>TVC organiza visitas para el público a la instalación para averiguar el progreso de la limpieza y ayudar a que el público sea informado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s-ES" sz="4000" smtClean="0"/>
              <a:t>Los criterios para la aceptación por parte de la comunidad</a:t>
            </a:r>
          </a:p>
        </p:txBody>
      </p:sp>
      <p:sp>
        <p:nvSpPr>
          <p:cNvPr id="29698" name="Content Placeholder 2"/>
          <p:cNvSpPr>
            <a:spLocks noGrp="1"/>
          </p:cNvSpPr>
          <p:nvPr>
            <p:ph idx="1"/>
          </p:nvPr>
        </p:nvSpPr>
        <p:spPr/>
        <p:txBody>
          <a:bodyPr/>
          <a:lstStyle/>
          <a:p>
            <a:pPr>
              <a:lnSpc>
                <a:spcPct val="90000"/>
              </a:lnSpc>
            </a:pPr>
            <a:r>
              <a:rPr lang="es-ES" sz="2500" smtClean="0"/>
              <a:t>Hay que completar la limpieza en una manera oportuna.</a:t>
            </a:r>
          </a:p>
          <a:p>
            <a:pPr>
              <a:lnSpc>
                <a:spcPct val="90000"/>
              </a:lnSpc>
            </a:pPr>
            <a:r>
              <a:rPr lang="es-ES" sz="2500" smtClean="0"/>
              <a:t>Los niveles de la limpieza deben sostener varios usos de la propiedad que no son restringidos por la contaminación medioambiental.</a:t>
            </a:r>
          </a:p>
          <a:p>
            <a:pPr>
              <a:lnSpc>
                <a:spcPct val="90000"/>
              </a:lnSpc>
            </a:pPr>
            <a:r>
              <a:rPr lang="es-ES" sz="2500" smtClean="0"/>
              <a:t>Los niveles de la limpieza deben ser fijados hasta los máximos del gobierno estatal y federal.</a:t>
            </a:r>
          </a:p>
          <a:p>
            <a:pPr>
              <a:lnSpc>
                <a:spcPct val="90000"/>
              </a:lnSpc>
            </a:pPr>
            <a:r>
              <a:rPr lang="es-ES" sz="2500" smtClean="0"/>
              <a:t>Se prefiere los remedios que destruyen los contaminantes activamente.</a:t>
            </a:r>
          </a:p>
          <a:p>
            <a:pPr>
              <a:lnSpc>
                <a:spcPct val="90000"/>
              </a:lnSpc>
            </a:pPr>
            <a:r>
              <a:rPr lang="es-ES" sz="2500" smtClean="0"/>
              <a:t>Lo más pronto posible, se debe controlar el origen y la columna del tritio para prevenir el escape adicional al medioambiente.</a:t>
            </a:r>
          </a:p>
          <a:p>
            <a:pPr>
              <a:lnSpc>
                <a:spcPct val="90000"/>
              </a:lnSpc>
            </a:pPr>
            <a:r>
              <a:rPr lang="es-ES" sz="2500" smtClean="0"/>
              <a:t>Se debe aislar las substancias radioactivas del medioambiente.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s-ES" sz="4000" smtClean="0"/>
              <a:t>Los criterios para la aceptación por parte de la comunidad</a:t>
            </a:r>
            <a:endParaRPr lang="en-US" sz="4000" smtClean="0"/>
          </a:p>
        </p:txBody>
      </p:sp>
      <p:sp>
        <p:nvSpPr>
          <p:cNvPr id="30722" name="Content Placeholder 2"/>
          <p:cNvSpPr>
            <a:spLocks noGrp="1"/>
          </p:cNvSpPr>
          <p:nvPr>
            <p:ph idx="1"/>
          </p:nvPr>
        </p:nvSpPr>
        <p:spPr/>
        <p:txBody>
          <a:bodyPr/>
          <a:lstStyle/>
          <a:p>
            <a:pPr>
              <a:lnSpc>
                <a:spcPct val="80000"/>
              </a:lnSpc>
            </a:pPr>
            <a:r>
              <a:rPr lang="es-ES" sz="3000" smtClean="0"/>
              <a:t>Se debe proteger al ecosistema.</a:t>
            </a:r>
          </a:p>
          <a:p>
            <a:pPr>
              <a:lnSpc>
                <a:spcPct val="80000"/>
              </a:lnSpc>
            </a:pPr>
            <a:r>
              <a:rPr lang="es-ES" sz="3000" smtClean="0"/>
              <a:t>No se puede basar las decisiones solamente en las simulaciones.</a:t>
            </a:r>
          </a:p>
          <a:p>
            <a:pPr>
              <a:lnSpc>
                <a:spcPct val="80000"/>
              </a:lnSpc>
            </a:pPr>
            <a:r>
              <a:rPr lang="es-ES" sz="3000" smtClean="0"/>
              <a:t>El sitio requiere caracterización adicional y debe hacerse presupuesto a través de varios años.</a:t>
            </a:r>
          </a:p>
          <a:p>
            <a:pPr>
              <a:lnSpc>
                <a:spcPct val="80000"/>
              </a:lnSpc>
            </a:pPr>
            <a:r>
              <a:rPr lang="es-ES" sz="3000" smtClean="0"/>
              <a:t>Se debe involucrar al público en las decisiones y el progreso de la limpieza.</a:t>
            </a:r>
          </a:p>
          <a:p>
            <a:pPr>
              <a:lnSpc>
                <a:spcPct val="80000"/>
              </a:lnSpc>
            </a:pPr>
            <a:r>
              <a:rPr lang="es-ES" sz="3000" smtClean="0"/>
              <a:t>Se debe dar prioridad a la limpieza en vez del desarrollo de armas.</a:t>
            </a:r>
          </a:p>
          <a:p>
            <a:pPr>
              <a:lnSpc>
                <a:spcPct val="80000"/>
              </a:lnSpc>
            </a:pPr>
            <a:r>
              <a:rPr lang="es-ES" sz="3000" smtClean="0"/>
              <a:t>Se debe diseñar las actividades que continúen en el Sitio 300 para prevenir el escape adicional al medioambiente.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865</TotalTime>
  <Words>1177</Words>
  <Application>Microsoft Macintosh PowerPoint</Application>
  <PresentationFormat>On-screen Show (4:3)</PresentationFormat>
  <Paragraphs>84</Paragraphs>
  <Slides>12</Slides>
  <Notes>5</Notes>
  <HiddenSlides>0</HiddenSlides>
  <MMClips>0</MMClips>
  <ScaleCrop>false</ScaleCrop>
  <HeadingPairs>
    <vt:vector size="6" baseType="variant">
      <vt:variant>
        <vt:lpstr>Fonts Used</vt:lpstr>
      </vt:variant>
      <vt:variant>
        <vt:i4>5</vt:i4>
      </vt:variant>
      <vt:variant>
        <vt:lpstr>Design Template</vt:lpstr>
      </vt:variant>
      <vt:variant>
        <vt:i4>1</vt:i4>
      </vt:variant>
      <vt:variant>
        <vt:lpstr>Slide Titles</vt:lpstr>
      </vt:variant>
      <vt:variant>
        <vt:i4>12</vt:i4>
      </vt:variant>
    </vt:vector>
  </HeadingPairs>
  <TitlesOfParts>
    <vt:vector size="18" baseType="lpstr">
      <vt:lpstr>Arial</vt:lpstr>
      <vt:lpstr>Calibri</vt:lpstr>
      <vt:lpstr>굴림</vt:lpstr>
      <vt:lpstr>맑은 고딕</vt:lpstr>
      <vt:lpstr>Wingdings</vt:lpstr>
      <vt:lpstr>Office Theme</vt:lpstr>
      <vt:lpstr> Presentación de la limpieza del Superfondo del Laboratorio de Livermore Sitio 300 4/17/14 Más información : www.trivalleycares.org </vt:lpstr>
      <vt:lpstr>La ubicación</vt:lpstr>
      <vt:lpstr>¿Cuáles son las funciones que se hace en el Sitio 300? </vt:lpstr>
      <vt:lpstr>¿Por qué debe preocuparse?</vt:lpstr>
      <vt:lpstr>¿Por qué debe preocuparse?</vt:lpstr>
      <vt:lpstr>Los que más contaminan</vt:lpstr>
      <vt:lpstr>El progreso actual</vt:lpstr>
      <vt:lpstr>Los asuntos pendientes</vt:lpstr>
      <vt:lpstr>Las oportunidades para la participación pública </vt:lpstr>
      <vt:lpstr>El papel de Tri-Valley CAREs’</vt:lpstr>
      <vt:lpstr>Los criterios para la aceptación por parte de la comunidad</vt:lpstr>
      <vt:lpstr>Los criterios para la aceptación por parte de la comunidad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Peter Stauss</dc:creator>
  <cp:lastModifiedBy>Outreach</cp:lastModifiedBy>
  <cp:revision>48</cp:revision>
  <dcterms:created xsi:type="dcterms:W3CDTF">2013-11-08T20:36:40Z</dcterms:created>
  <dcterms:modified xsi:type="dcterms:W3CDTF">2014-04-28T21:33:55Z</dcterms:modified>
</cp:coreProperties>
</file>