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3" r:id="rId2"/>
    <p:sldId id="256" r:id="rId3"/>
    <p:sldId id="270" r:id="rId4"/>
    <p:sldId id="257" r:id="rId5"/>
    <p:sldId id="271" r:id="rId6"/>
    <p:sldId id="258" r:id="rId7"/>
    <p:sldId id="259" r:id="rId8"/>
    <p:sldId id="272" r:id="rId9"/>
    <p:sldId id="261" r:id="rId10"/>
    <p:sldId id="269" r:id="rId11"/>
    <p:sldId id="268" r:id="rId12"/>
    <p:sldId id="274" r:id="rId1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85" autoAdjust="0"/>
  </p:normalViewPr>
  <p:slideViewPr>
    <p:cSldViewPr snapToGrid="0" snapToObjects="1">
      <p:cViewPr varScale="1">
        <p:scale>
          <a:sx n="80" d="100"/>
          <a:sy n="80" d="100"/>
        </p:scale>
        <p:origin x="-8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1FC1C17-2C29-4EE6-A05A-62DF8DB7E9B6}" type="datetimeFigureOut">
              <a:rPr lang="en-US"/>
              <a:pPr>
                <a:defRPr/>
              </a:pPr>
              <a:t>4/28/2014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C8DE028-EDD2-43DA-964B-B45CC1138695}"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Private ranch land borders the site to the north and to the southeast. There is currently no residential development bordering Site 300, however, part of the Vieira Ranch along the north-east site perimeter is proposed for the Tracy Hills residential development. There is a buffer zone, but future residents may certainly hear open-air testing. .</a:t>
            </a:r>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096F60-617F-4EF9-8DF0-B230E3FAE22E}" type="slidenum">
              <a:rPr lang="en-US">
                <a:cs typeface="Arial" charset="0"/>
              </a:rPr>
              <a:pPr fontAlgn="base">
                <a:spcBef>
                  <a:spcPct val="0"/>
                </a:spcBef>
                <a:spcAft>
                  <a:spcPct val="0"/>
                </a:spcAft>
              </a:pPr>
              <a:t>1</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DA7EDD-4024-45D7-B6C8-7D9B466F9E61}" type="slidenum">
              <a:rPr lang="en-US">
                <a:cs typeface="Arial" charset="0"/>
              </a:rPr>
              <a:pPr fontAlgn="base">
                <a:spcBef>
                  <a:spcPct val="0"/>
                </a:spcBef>
                <a:spcAft>
                  <a:spcPct val="0"/>
                </a:spcAft>
              </a:pPr>
              <a:t>2</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Laboratory is managed by Lawrence Livermore National Security, LLC (LLNS) for the National Nuclear Security Administration (NNSA), a semi-autonomous agency within the U.S. Department of Energy (DOE). LLNS is a limited liability company managed by Bechtel National, Inc., the University of California, BWX Technologies, Inc., and URS Energy &amp; Construction, Inc</a:t>
            </a:r>
          </a:p>
          <a:p>
            <a:pPr>
              <a:spcBef>
                <a:spcPct val="0"/>
              </a:spcBef>
            </a:pPr>
            <a:endParaRPr lang="en-US" smtClean="0"/>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EC9CC1-6817-4B8C-877F-9ECD04AF6D69}" type="slidenum">
              <a:rPr lang="en-US">
                <a:cs typeface="Arial" charset="0"/>
              </a:rPr>
              <a:pPr fontAlgn="base">
                <a:spcBef>
                  <a:spcPct val="0"/>
                </a:spcBef>
                <a:spcAft>
                  <a:spcPct val="0"/>
                </a:spcAft>
              </a:pPr>
              <a:t>3</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Site 300 (now using one open air firing table and one “contained’ firing facility</a:t>
            </a:r>
          </a:p>
          <a:p>
            <a:pPr>
              <a:spcBef>
                <a:spcPct val="0"/>
              </a:spcBef>
            </a:pPr>
            <a:endParaRPr lang="en-US"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55F371-30F7-479E-8673-DACB9945D0A5}" type="slidenum">
              <a:rPr lang="en-US">
                <a:cs typeface="Arial" charset="0"/>
              </a:rPr>
              <a:pPr fontAlgn="base">
                <a:spcBef>
                  <a:spcPct val="0"/>
                </a:spcBef>
                <a:spcAft>
                  <a:spcPct val="0"/>
                </a:spcAft>
              </a:pPr>
              <a:t>4</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FDA75B-A20D-419C-950C-CDA4653B281A}" type="slidenum">
              <a:rPr lang="en-US">
                <a:cs typeface="Arial" charset="0"/>
              </a:rPr>
              <a:pPr fontAlgn="base">
                <a:spcBef>
                  <a:spcPct val="0"/>
                </a:spcBef>
                <a:spcAft>
                  <a:spcPct val="0"/>
                </a:spcAft>
              </a:pPr>
              <a:t>6</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E2436C4-6E7F-4997-82B3-5FA02F1C2F84}"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BDD1ED-650F-404E-ADCD-0E8A2D4DFA0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39590F-F83C-406C-B9C7-1C3E593E1B4B}"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59C8EE-7447-445C-A699-B3029686295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0D74F30-5787-4DCE-9C9C-334A7DB04386}"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E51E79-9973-45CF-8E70-4212C18E724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EDBB8F2-E072-47D2-8F67-B289F28FCAA3}"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C715F4-DA91-453C-AAC0-51738A40D59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D7CAF99-D755-4C10-813F-098093BA4B30}" type="datetimeFigureOut">
              <a:rPr lang="en-US"/>
              <a:pPr>
                <a:defRPr/>
              </a:pPr>
              <a:t>4/28/2014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80D67A5-F55E-4B47-9136-CD30B476EFC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CC6ECD8-1A10-4828-B905-D625F591390B}" type="datetimeFigureOut">
              <a:rPr lang="en-US"/>
              <a:pPr>
                <a:defRPr/>
              </a:pPr>
              <a:t>4/28/2014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18CB313-2737-4647-BC1E-44FE7CB59E7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04D1162-430E-42C8-A32D-6CF061C886AC}" type="datetimeFigureOut">
              <a:rPr lang="en-US"/>
              <a:pPr>
                <a:defRPr/>
              </a:pPr>
              <a:t>4/28/2014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79A27BF-BFC5-4FD5-B23B-1C6B1B827B1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FAFE8FB-05E4-4589-9801-7D4186D31221}"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0FE085B-264A-4518-A0E3-F443D18B5C6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3790CEB-DA83-44C1-889E-52E34EADCD59}"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C7858A-09FF-4487-B71D-7FDB7A2BFFF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F253D64-CC7E-43BD-8D65-ACF47846EAD4}"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3F418C-07F4-4DE0-B2D6-51C269A7456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AE0C19-E9BE-4109-8861-EE9C78BA4F9D}"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8A8EE2-A3A0-4329-8461-6D499A5AC03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4B681D8-42CB-4DBB-BC72-E7214B356237}" type="datetimeFigureOut">
              <a:rPr lang="en-US"/>
              <a:pPr>
                <a:defRPr/>
              </a:pPr>
              <a:t>4/28/2014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6C3DA3A-EFDB-4F68-89F5-E5BFFF22A68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z="1800" smtClean="0"/>
              <a:t/>
            </a:r>
            <a:br>
              <a:rPr lang="en-US" sz="1800" smtClean="0"/>
            </a:br>
            <a:r>
              <a:rPr lang="en-US" sz="1800" smtClean="0"/>
              <a:t>Information on the Superfund Cleanup at the Lawrence Livermore National Laboratory  “Site 300” High Explosives Testing Range, compiled by Tri-Valley CAREs </a:t>
            </a:r>
            <a:br>
              <a:rPr lang="en-US" sz="1800" smtClean="0"/>
            </a:br>
            <a:r>
              <a:rPr lang="en-US" sz="1800" smtClean="0"/>
              <a:t>for the Community Tour on April 17, 2014</a:t>
            </a:r>
            <a:br>
              <a:rPr lang="en-US" sz="1800" smtClean="0"/>
            </a:br>
            <a:r>
              <a:rPr lang="en-US" sz="1400" smtClean="0"/>
              <a:t>More information: www.trivalleycares.org</a:t>
            </a:r>
            <a:r>
              <a:rPr lang="en-US" sz="1600" smtClean="0"/>
              <a:t/>
            </a:r>
            <a:br>
              <a:rPr lang="en-US" sz="1600" smtClean="0"/>
            </a:br>
            <a:endParaRPr lang="en-US" sz="1600" smtClean="0"/>
          </a:p>
        </p:txBody>
      </p:sp>
      <p:sp>
        <p:nvSpPr>
          <p:cNvPr id="14338" name="Content Placeholder 2"/>
          <p:cNvSpPr>
            <a:spLocks noGrp="1"/>
          </p:cNvSpPr>
          <p:nvPr>
            <p:ph idx="1"/>
          </p:nvPr>
        </p:nvSpPr>
        <p:spPr/>
        <p:txBody>
          <a:bodyPr/>
          <a:lstStyle/>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pPr>
              <a:buFont typeface="Arial" charset="0"/>
              <a:buNone/>
            </a:pPr>
            <a:endParaRPr lang="en-US" smtClean="0"/>
          </a:p>
        </p:txBody>
      </p:sp>
      <p:pic>
        <p:nvPicPr>
          <p:cNvPr id="14339" name="Picture 3"/>
          <p:cNvPicPr>
            <a:picLocks noChangeAspect="1"/>
          </p:cNvPicPr>
          <p:nvPr/>
        </p:nvPicPr>
        <p:blipFill>
          <a:blip r:embed="rId3"/>
          <a:srcRect/>
          <a:stretch>
            <a:fillRect/>
          </a:stretch>
        </p:blipFill>
        <p:spPr bwMode="auto">
          <a:xfrm>
            <a:off x="1008063" y="1600200"/>
            <a:ext cx="7059612" cy="428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85800" y="209550"/>
            <a:ext cx="7772400" cy="1423988"/>
          </a:xfrm>
        </p:spPr>
        <p:txBody>
          <a:bodyPr/>
          <a:lstStyle/>
          <a:p>
            <a:r>
              <a:rPr lang="en-US" smtClean="0"/>
              <a:t> Location</a:t>
            </a:r>
          </a:p>
        </p:txBody>
      </p:sp>
      <p:sp>
        <p:nvSpPr>
          <p:cNvPr id="3" name="Subtitle 2"/>
          <p:cNvSpPr>
            <a:spLocks noGrp="1"/>
          </p:cNvSpPr>
          <p:nvPr>
            <p:ph type="subTitle" idx="1"/>
          </p:nvPr>
        </p:nvSpPr>
        <p:spPr>
          <a:xfrm>
            <a:off x="1371600" y="1633538"/>
            <a:ext cx="6400800" cy="4005262"/>
          </a:xfrm>
        </p:spPr>
        <p:txBody>
          <a:bodyPr rtlCol="0">
            <a:normAutofit fontScale="40000" lnSpcReduction="20000"/>
          </a:bodyPr>
          <a:lstStyle/>
          <a:p>
            <a:pPr marL="457200" indent="-457200" algn="l" fontAlgn="auto">
              <a:spcAft>
                <a:spcPts val="0"/>
              </a:spcAft>
              <a:buFont typeface="Arial"/>
              <a:buChar char="•"/>
              <a:defRPr/>
            </a:pPr>
            <a:r>
              <a:rPr lang="en-US" sz="6737" dirty="0" smtClean="0">
                <a:solidFill>
                  <a:schemeClr val="tx1"/>
                </a:solidFill>
              </a:rPr>
              <a:t>Site 300 encompasses approximately 10.5 square miles in the Altamont Hills 6 miles southwest of Tracy. </a:t>
            </a:r>
          </a:p>
          <a:p>
            <a:pPr marL="457200" indent="-457200" algn="l" fontAlgn="auto">
              <a:spcAft>
                <a:spcPts val="0"/>
              </a:spcAft>
              <a:buFont typeface="Arial"/>
              <a:buChar char="•"/>
              <a:defRPr/>
            </a:pPr>
            <a:r>
              <a:rPr lang="en-US" sz="6737" dirty="0" smtClean="0">
                <a:solidFill>
                  <a:schemeClr val="tx1"/>
                </a:solidFill>
              </a:rPr>
              <a:t>The Site has been surrounded by open space used mainly for ranching and recreation. </a:t>
            </a:r>
          </a:p>
          <a:p>
            <a:pPr marL="457200" indent="-457200" algn="l" fontAlgn="auto">
              <a:spcAft>
                <a:spcPts val="0"/>
              </a:spcAft>
              <a:buFont typeface="Arial"/>
              <a:buChar char="•"/>
              <a:defRPr/>
            </a:pPr>
            <a:r>
              <a:rPr lang="en-US" sz="6737" dirty="0" smtClean="0">
                <a:solidFill>
                  <a:schemeClr val="tx1"/>
                </a:solidFill>
              </a:rPr>
              <a:t>Tracy Hills Development is being planned near the site boundary. </a:t>
            </a:r>
          </a:p>
          <a:p>
            <a:pPr marL="457200" indent="-457200" algn="l" fontAlgn="auto">
              <a:spcAft>
                <a:spcPts val="0"/>
              </a:spcAft>
              <a:buFont typeface="Arial"/>
              <a:buChar char="•"/>
              <a:defRPr/>
            </a:pPr>
            <a:r>
              <a:rPr lang="en-US" sz="6737" dirty="0" smtClean="0">
                <a:solidFill>
                  <a:schemeClr val="tx1"/>
                </a:solidFill>
              </a:rPr>
              <a:t>7.1 million people live within 50 mi of Site 300.</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What functions are performed at </a:t>
            </a:r>
            <a:br>
              <a:rPr lang="en-US" dirty="0" smtClean="0"/>
            </a:br>
            <a:r>
              <a:rPr lang="en-US" dirty="0" smtClean="0"/>
              <a:t>Site 300?</a:t>
            </a:r>
            <a:endParaRPr lang="en-US" dirty="0"/>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a:buChar char="•"/>
              <a:defRPr/>
            </a:pPr>
            <a:r>
              <a:rPr lang="en-US" dirty="0" smtClean="0"/>
              <a:t>Site 300 was established to measure the physical and explosive properties of all the components of nuclear weapons, except the fissile materials (e.g. plutonium).</a:t>
            </a:r>
          </a:p>
          <a:p>
            <a:pPr fontAlgn="auto">
              <a:spcAft>
                <a:spcPts val="0"/>
              </a:spcAft>
              <a:buFont typeface="Arial"/>
              <a:buChar char="•"/>
              <a:defRPr/>
            </a:pPr>
            <a:r>
              <a:rPr lang="en-US" dirty="0" smtClean="0"/>
              <a:t>Operations include analysis of controlled explosions, vibration and shock testing, and fabrication, mechanical pressing and machining of shaped explosives. </a:t>
            </a:r>
          </a:p>
          <a:p>
            <a:pPr fontAlgn="auto">
              <a:spcAft>
                <a:spcPts val="0"/>
              </a:spcAft>
              <a:buFont typeface="Arial"/>
              <a:buChar char="•"/>
              <a:defRPr/>
            </a:pPr>
            <a:r>
              <a:rPr lang="en-US" dirty="0" smtClean="0"/>
              <a:t>See photos.</a:t>
            </a:r>
          </a:p>
          <a:p>
            <a:pPr fontAlgn="auto">
              <a:spcAft>
                <a:spcPts val="0"/>
              </a:spcAft>
              <a:buFont typeface="Arial"/>
              <a:buChar cha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mtClean="0"/>
              <a:t>Why it is of Concern</a:t>
            </a:r>
          </a:p>
        </p:txBody>
      </p:sp>
      <p:sp>
        <p:nvSpPr>
          <p:cNvPr id="20482" name="Content Placeholder 2"/>
          <p:cNvSpPr>
            <a:spLocks noGrp="1"/>
          </p:cNvSpPr>
          <p:nvPr>
            <p:ph idx="1"/>
          </p:nvPr>
        </p:nvSpPr>
        <p:spPr>
          <a:xfrm>
            <a:off x="457200" y="1417638"/>
            <a:ext cx="8229600" cy="4525962"/>
          </a:xfrm>
        </p:spPr>
        <p:txBody>
          <a:bodyPr/>
          <a:lstStyle/>
          <a:p>
            <a:r>
              <a:rPr lang="en-US" sz="2300" smtClean="0"/>
              <a:t>Site 300 was named to the National Priorities List in 1990, and cleanup of the site is expected to take at least 50 years</a:t>
            </a:r>
          </a:p>
          <a:p>
            <a:r>
              <a:rPr lang="en-US" sz="2300" smtClean="0"/>
              <a:t>Fifty-seven contaminant release areas affecting surface soil, subsurface soil, surface water, or groundwater have been identified at Site 300. </a:t>
            </a:r>
          </a:p>
          <a:p>
            <a:r>
              <a:rPr lang="en-US" sz="2300" smtClean="0"/>
              <a:t>Most of the contamination has remained within the site boundary – but some extended over a mile along the Corral Hollow stream bed. There are still small areas in the southern boundary where off-site groundwater cannot be used for drinking water.</a:t>
            </a:r>
          </a:p>
          <a:p>
            <a:r>
              <a:rPr lang="en-US" sz="2300" smtClean="0"/>
              <a:t>A number of closed open-air “firing tables” that were used to conduct tests. Many of these facilities were set in canyon areas – thus when detonations occurred, the airborne particles covered the hillside.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Why it is of Concern</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a:buChar char="•"/>
              <a:defRPr/>
            </a:pPr>
            <a:r>
              <a:rPr lang="en-US" dirty="0" smtClean="0"/>
              <a:t>The highest baseline human health risk assessment estimated a cancer risk of 1 × 10–3 (one in one thousand) for onsite workers inhaling VOC vapors in indoor air at Building 834D. Several other areas have risks that exceed EPA human health risk ranges</a:t>
            </a:r>
          </a:p>
          <a:p>
            <a:pPr fontAlgn="auto">
              <a:spcAft>
                <a:spcPts val="0"/>
              </a:spcAft>
              <a:buFont typeface="Arial"/>
              <a:buChar char="•"/>
              <a:defRPr/>
            </a:pPr>
            <a:r>
              <a:rPr lang="en-US" dirty="0" smtClean="0"/>
              <a:t>There are several threatened and endangered species at Site 300, and contaminants pose what is called an ecological risk</a:t>
            </a:r>
          </a:p>
          <a:p>
            <a:pPr fontAlgn="auto">
              <a:spcAft>
                <a:spcPts val="0"/>
              </a:spcAft>
              <a:buFont typeface="Arial"/>
              <a:buChar char="•"/>
              <a:defRPr/>
            </a:pPr>
            <a:r>
              <a:rPr lang="en-US" dirty="0" smtClean="0"/>
              <a:t>Site 300 overlies a “regional groundwater” system, that is used for irrigation and drinking water wells.</a:t>
            </a:r>
          </a:p>
          <a:p>
            <a:pPr fontAlgn="auto">
              <a:spcAft>
                <a:spcPts val="0"/>
              </a:spcAft>
              <a:buFont typeface="Arial"/>
              <a:buChar char="•"/>
              <a:defRPr/>
            </a:pPr>
            <a:r>
              <a:rPr lang="en-US" dirty="0" smtClean="0"/>
              <a:t>In CA, this groundwater is a protected resource.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mtClean="0"/>
              <a:t>Major Contaminants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a:buNone/>
              <a:defRPr/>
            </a:pPr>
            <a:endParaRPr lang="en-US" dirty="0" smtClean="0"/>
          </a:p>
          <a:p>
            <a:pPr lvl="1" indent="-713232" fontAlgn="auto">
              <a:spcAft>
                <a:spcPts val="0"/>
              </a:spcAft>
              <a:buFont typeface="Wingdings" charset="2"/>
              <a:buChar char="v"/>
              <a:defRPr/>
            </a:pPr>
            <a:r>
              <a:rPr lang="en-US" sz="3243" dirty="0" smtClean="0"/>
              <a:t>Volatile organic compounds (VOCs)</a:t>
            </a:r>
          </a:p>
          <a:p>
            <a:pPr indent="-713232" fontAlgn="auto">
              <a:spcAft>
                <a:spcPts val="0"/>
              </a:spcAft>
              <a:buFont typeface="Wingdings" charset="2"/>
              <a:buChar char="v"/>
              <a:defRPr/>
            </a:pPr>
            <a:r>
              <a:rPr lang="en-US" dirty="0" smtClean="0"/>
              <a:t>High explosive compounds</a:t>
            </a:r>
          </a:p>
          <a:p>
            <a:pPr indent="-713232" fontAlgn="auto">
              <a:spcAft>
                <a:spcPts val="0"/>
              </a:spcAft>
              <a:buFont typeface="Wingdings" charset="2"/>
              <a:buChar char="v"/>
              <a:defRPr/>
            </a:pPr>
            <a:r>
              <a:rPr lang="en-US" dirty="0" smtClean="0"/>
              <a:t>Radioactive tritium</a:t>
            </a:r>
          </a:p>
          <a:p>
            <a:pPr indent="-713232" fontAlgn="auto">
              <a:spcAft>
                <a:spcPts val="0"/>
              </a:spcAft>
              <a:buFont typeface="Wingdings" charset="2"/>
              <a:buChar char="v"/>
              <a:defRPr/>
            </a:pPr>
            <a:r>
              <a:rPr lang="en-US" dirty="0" smtClean="0"/>
              <a:t>Depleted uranium</a:t>
            </a:r>
          </a:p>
          <a:p>
            <a:pPr indent="-713232" fontAlgn="auto">
              <a:spcAft>
                <a:spcPts val="0"/>
              </a:spcAft>
              <a:buFont typeface="Wingdings" charset="2"/>
              <a:buChar char="v"/>
              <a:defRPr/>
            </a:pPr>
            <a:r>
              <a:rPr lang="en-US" dirty="0" smtClean="0"/>
              <a:t>Nitrate</a:t>
            </a:r>
          </a:p>
          <a:p>
            <a:pPr indent="-713232" fontAlgn="auto">
              <a:spcAft>
                <a:spcPts val="0"/>
              </a:spcAft>
              <a:buFont typeface="Wingdings" charset="2"/>
              <a:buChar char="v"/>
              <a:defRPr/>
            </a:pPr>
            <a:r>
              <a:rPr lang="en-US" dirty="0" smtClean="0"/>
              <a:t>Perchlorate</a:t>
            </a:r>
          </a:p>
          <a:p>
            <a:pPr indent="-713232" fontAlgn="auto">
              <a:spcAft>
                <a:spcPts val="0"/>
              </a:spcAft>
              <a:buFont typeface="Wingdings" charset="2"/>
              <a:buChar char="v"/>
              <a:defRPr/>
            </a:pPr>
            <a:r>
              <a:rPr lang="en-US" dirty="0" smtClean="0"/>
              <a:t>Polychlorinated biphenyls (PCBs)</a:t>
            </a:r>
          </a:p>
          <a:p>
            <a:pPr indent="-713232" fontAlgn="auto">
              <a:spcAft>
                <a:spcPts val="0"/>
              </a:spcAft>
              <a:buFont typeface="Wingdings" charset="2"/>
              <a:buChar char="v"/>
              <a:defRPr/>
            </a:pPr>
            <a:r>
              <a:rPr lang="en-US" dirty="0" smtClean="0"/>
              <a:t>Dioxin</a:t>
            </a:r>
          </a:p>
          <a:p>
            <a:pPr indent="-713232" fontAlgn="auto">
              <a:spcAft>
                <a:spcPts val="0"/>
              </a:spcAft>
              <a:buFont typeface="Wingdings" charset="2"/>
              <a:buChar char="v"/>
              <a:defRPr/>
            </a:pPr>
            <a:r>
              <a:rPr lang="en-US" dirty="0" smtClean="0"/>
              <a:t>Furans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6912"/>
          </a:xfrm>
        </p:spPr>
        <p:txBody>
          <a:bodyPr rtlCol="0">
            <a:normAutofit fontScale="90000"/>
          </a:bodyPr>
          <a:lstStyle/>
          <a:p>
            <a:pPr fontAlgn="auto">
              <a:spcAft>
                <a:spcPts val="0"/>
              </a:spcAft>
              <a:defRPr/>
            </a:pPr>
            <a:r>
              <a:rPr lang="en-US" dirty="0" smtClean="0"/>
              <a:t>Progress to Date</a:t>
            </a:r>
            <a:endParaRPr lang="en-US" dirty="0"/>
          </a:p>
        </p:txBody>
      </p:sp>
      <p:sp>
        <p:nvSpPr>
          <p:cNvPr id="25602" name="Content Placeholder 2"/>
          <p:cNvSpPr>
            <a:spLocks noGrp="1"/>
          </p:cNvSpPr>
          <p:nvPr>
            <p:ph idx="1"/>
          </p:nvPr>
        </p:nvSpPr>
        <p:spPr>
          <a:xfrm>
            <a:off x="457200" y="1092200"/>
            <a:ext cx="8229600" cy="4732338"/>
          </a:xfrm>
        </p:spPr>
        <p:txBody>
          <a:bodyPr/>
          <a:lstStyle/>
          <a:p>
            <a:pPr marL="530225" indent="-530225">
              <a:buFont typeface="Wingdings" pitchFamily="2" charset="2"/>
              <a:buChar char="v"/>
            </a:pPr>
            <a:r>
              <a:rPr lang="en-US" sz="2100" smtClean="0"/>
              <a:t>Operating up to 20 groundwater and soil vapor extraction and treatment systems</a:t>
            </a:r>
          </a:p>
          <a:p>
            <a:pPr marL="530225" indent="-530225">
              <a:buFont typeface="Wingdings" pitchFamily="2" charset="2"/>
              <a:buChar char="v"/>
            </a:pPr>
            <a:r>
              <a:rPr lang="en-US" sz="2100" smtClean="0"/>
              <a:t>Capping and closing landfills, high explosives rinse water lagoons and burn pits (Note: City &amp; TVC asked for some landfill extraction)</a:t>
            </a:r>
          </a:p>
          <a:p>
            <a:pPr marL="530225" indent="-530225">
              <a:buFont typeface="Wingdings" pitchFamily="2" charset="2"/>
              <a:buChar char="v"/>
            </a:pPr>
            <a:r>
              <a:rPr lang="en-US" sz="2100" smtClean="0"/>
              <a:t>Installation of a drainage diversion system to prevent groundwater from rising into the landfills and releasing contaminants to the groundwater</a:t>
            </a:r>
          </a:p>
          <a:p>
            <a:pPr marL="530225" indent="-530225">
              <a:buFont typeface="Wingdings" pitchFamily="2" charset="2"/>
              <a:buChar char="v"/>
            </a:pPr>
            <a:r>
              <a:rPr lang="en-US" sz="2100" smtClean="0"/>
              <a:t>Closing numerous “dry wells” (dumping areas) throughout the site</a:t>
            </a:r>
          </a:p>
          <a:p>
            <a:pPr marL="530225" indent="-530225">
              <a:buFont typeface="Wingdings" pitchFamily="2" charset="2"/>
              <a:buChar char="v"/>
            </a:pPr>
            <a:r>
              <a:rPr lang="en-US" sz="2100" smtClean="0"/>
              <a:t>Excavation of  contaminated soil from source areas throughout the site</a:t>
            </a:r>
          </a:p>
          <a:p>
            <a:pPr marL="530225" indent="-530225">
              <a:buFont typeface="Wingdings" pitchFamily="2" charset="2"/>
              <a:buChar char="v"/>
            </a:pPr>
            <a:r>
              <a:rPr lang="en-US" sz="2100" smtClean="0"/>
              <a:t>Remediating by consolidation and solidification of 29,000 cubic yards of PCB-, dioxin-, and furan-contaminated soil at Building 850</a:t>
            </a:r>
          </a:p>
          <a:p>
            <a:pPr marL="530225" indent="-530225">
              <a:buFont typeface="Wingdings" pitchFamily="2" charset="2"/>
              <a:buChar char="v"/>
            </a:pPr>
            <a:r>
              <a:rPr lang="en-US" sz="2100" smtClean="0"/>
              <a:t>Sampling of over 680 groundwater monitor wells to track plume migration and remediation progress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Outstanding Issues</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a:buChar char="•"/>
              <a:defRPr/>
            </a:pPr>
            <a:r>
              <a:rPr lang="en-US" dirty="0" smtClean="0"/>
              <a:t>Remediating areas contaminated by depleted uranium (Building 812)  </a:t>
            </a:r>
          </a:p>
          <a:p>
            <a:pPr fontAlgn="auto">
              <a:spcAft>
                <a:spcPts val="0"/>
              </a:spcAft>
              <a:buFont typeface="Arial"/>
              <a:buChar char="•"/>
              <a:defRPr/>
            </a:pPr>
            <a:r>
              <a:rPr lang="en-US" dirty="0" smtClean="0"/>
              <a:t>Remediating perchlorate in numerous areas</a:t>
            </a:r>
          </a:p>
          <a:p>
            <a:pPr fontAlgn="auto">
              <a:spcAft>
                <a:spcPts val="0"/>
              </a:spcAft>
              <a:buFont typeface="Arial"/>
              <a:buChar char="•"/>
              <a:defRPr/>
            </a:pPr>
            <a:r>
              <a:rPr lang="en-US" dirty="0" smtClean="0"/>
              <a:t>Examining PCB contamination of previously remediated sites, as there was an unexpected quantity of PCBs that were detonated at one firing table</a:t>
            </a:r>
          </a:p>
          <a:p>
            <a:pPr fontAlgn="auto">
              <a:spcAft>
                <a:spcPts val="0"/>
              </a:spcAft>
              <a:buFont typeface="Arial"/>
              <a:buChar char="•"/>
              <a:defRPr/>
            </a:pPr>
            <a:r>
              <a:rPr lang="en-US" dirty="0" smtClean="0"/>
              <a:t>Continued monitoring of the various groundwater plumes, retarding further migration of on-site plumes, pulling the rest of the off-site plume back on site</a:t>
            </a:r>
          </a:p>
          <a:p>
            <a:pPr fontAlgn="auto">
              <a:spcAft>
                <a:spcPts val="0"/>
              </a:spcAft>
              <a:buFont typeface="Arial"/>
              <a:buChar char="•"/>
              <a:defRPr/>
            </a:pPr>
            <a:r>
              <a:rPr lang="en-US" dirty="0" smtClean="0"/>
              <a:t>Ensuring that cleanup remains a priority and that the Tracy community is consulted in decision-making.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Opportunities for Public Participation</a:t>
            </a:r>
            <a:endParaRPr lang="en-US" dirty="0"/>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r>
              <a:rPr lang="en-US" dirty="0" smtClean="0"/>
              <a:t>The Superfund law allows public comment during the initial stages of study of the contamination and the selection of a proposed plan to remediate the area.  </a:t>
            </a:r>
          </a:p>
          <a:p>
            <a:pPr fontAlgn="auto">
              <a:spcAft>
                <a:spcPts val="0"/>
              </a:spcAft>
              <a:buFont typeface="Arial"/>
              <a:buChar char="•"/>
              <a:defRPr/>
            </a:pPr>
            <a:r>
              <a:rPr lang="en-US" dirty="0" smtClean="0"/>
              <a:t>There are a few areas left where legally required public participation will take place, including the selection of a remedy for the B-812 firing table.</a:t>
            </a:r>
          </a:p>
          <a:p>
            <a:pPr fontAlgn="auto">
              <a:spcAft>
                <a:spcPts val="0"/>
              </a:spcAft>
              <a:buFont typeface="Arial"/>
              <a:buChar char="•"/>
              <a:defRPr/>
            </a:pPr>
            <a:r>
              <a:rPr lang="en-US" dirty="0" smtClean="0"/>
              <a:t>The Livermore Lab can conduct public workshops beyond those that are legally-mandated.</a:t>
            </a:r>
          </a:p>
          <a:p>
            <a:pPr fontAlgn="auto">
              <a:spcAft>
                <a:spcPts val="0"/>
              </a:spcAft>
              <a:buFont typeface="Arial"/>
              <a:buChar char="•"/>
              <a:defRPr/>
            </a:pPr>
            <a:r>
              <a:rPr lang="en-US" dirty="0" smtClean="0"/>
              <a:t>Five-Year Reviews.</a:t>
            </a:r>
          </a:p>
          <a:p>
            <a:pPr fontAlgn="auto">
              <a:spcAft>
                <a:spcPts val="0"/>
              </a:spcAft>
              <a:buFont typeface="Arial"/>
              <a:buChar char="•"/>
              <a:defRPr/>
            </a:pPr>
            <a:r>
              <a:rPr lang="en-US" dirty="0" smtClean="0"/>
              <a:t>National Environmental Policy Act Reviews.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Tri-Valley CAREs’ Role</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a:buChar char="•"/>
              <a:defRPr/>
            </a:pPr>
            <a:r>
              <a:rPr lang="en-US" sz="2595" dirty="0" smtClean="0"/>
              <a:t>TVC won the first Technical Assistance Grant (TAG) awarded in the western United States by EPA in 1989. With that grant, we have contracted with an environmental scientist, and we hold regular meetings with Site 300 environmental staff and state and federal regulators.</a:t>
            </a:r>
          </a:p>
          <a:p>
            <a:pPr fontAlgn="auto">
              <a:spcAft>
                <a:spcPts val="0"/>
              </a:spcAft>
              <a:buFont typeface="Arial"/>
              <a:buChar char="•"/>
              <a:defRPr/>
            </a:pPr>
            <a:r>
              <a:rPr lang="en-US" sz="2595" dirty="0" smtClean="0"/>
              <a:t>TVC hosts community meetings devoted to cleanup issues to help encourage public participation and understanding. </a:t>
            </a:r>
          </a:p>
          <a:p>
            <a:pPr fontAlgn="auto">
              <a:spcAft>
                <a:spcPts val="0"/>
              </a:spcAft>
              <a:buFont typeface="Arial"/>
              <a:buChar char="•"/>
              <a:defRPr/>
            </a:pPr>
            <a:r>
              <a:rPr lang="en-US" sz="2595" dirty="0" smtClean="0"/>
              <a:t>TVC informs the media, the public and our membership about the cleanup options and opportunities for public comment. </a:t>
            </a:r>
          </a:p>
          <a:p>
            <a:pPr fontAlgn="auto">
              <a:spcAft>
                <a:spcPts val="0"/>
              </a:spcAft>
              <a:buFont typeface="Arial"/>
              <a:buChar char="•"/>
              <a:defRPr/>
            </a:pPr>
            <a:r>
              <a:rPr lang="en-US" sz="2595" dirty="0" smtClean="0"/>
              <a:t>TVC arranges for public tours of the facility to monitor cleanup progress and help keep the public informed</a:t>
            </a:r>
          </a:p>
          <a:p>
            <a:pPr fontAlgn="auto">
              <a:spcAft>
                <a:spcPts val="0"/>
              </a:spcAft>
              <a:buFont typeface="Arial"/>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Community Acceptance Criteria</a:t>
            </a:r>
          </a:p>
        </p:txBody>
      </p:sp>
      <p:sp>
        <p:nvSpPr>
          <p:cNvPr id="3" name="Content Placeholder 2"/>
          <p:cNvSpPr>
            <a:spLocks noGrp="1"/>
          </p:cNvSpPr>
          <p:nvPr>
            <p:ph idx="1"/>
          </p:nvPr>
        </p:nvSpPr>
        <p:spPr/>
        <p:txBody>
          <a:bodyPr rtlCol="0">
            <a:normAutofit fontScale="77500" lnSpcReduction="20000"/>
          </a:bodyPr>
          <a:lstStyle/>
          <a:p>
            <a:pPr fontAlgn="auto">
              <a:spcAft>
                <a:spcPts val="0"/>
              </a:spcAft>
              <a:buFont typeface="Arial"/>
              <a:buChar char="•"/>
              <a:defRPr/>
            </a:pPr>
            <a:r>
              <a:rPr lang="en-US" dirty="0" smtClean="0"/>
              <a:t>Complete the cleanup project in a timely manner. </a:t>
            </a:r>
          </a:p>
          <a:p>
            <a:pPr fontAlgn="auto">
              <a:spcAft>
                <a:spcPts val="0"/>
              </a:spcAft>
              <a:buFont typeface="Arial"/>
              <a:buChar char="•"/>
              <a:defRPr/>
            </a:pPr>
            <a:r>
              <a:rPr lang="en-US" dirty="0" smtClean="0"/>
              <a:t>Cleanup levels should support many uses of the property that are unrestricted by environmental contamination. </a:t>
            </a:r>
          </a:p>
          <a:p>
            <a:pPr fontAlgn="auto">
              <a:spcAft>
                <a:spcPts val="0"/>
              </a:spcAft>
              <a:buFont typeface="Arial"/>
              <a:buChar char="•"/>
              <a:defRPr/>
            </a:pPr>
            <a:r>
              <a:rPr lang="en-US" dirty="0" smtClean="0"/>
              <a:t>Cleanup levels should be set to the strictest state and federal government levels. </a:t>
            </a:r>
          </a:p>
          <a:p>
            <a:pPr fontAlgn="auto">
              <a:spcAft>
                <a:spcPts val="0"/>
              </a:spcAft>
              <a:buFont typeface="Arial"/>
              <a:buChar char="•"/>
              <a:defRPr/>
            </a:pPr>
            <a:r>
              <a:rPr lang="en-US" dirty="0" smtClean="0"/>
              <a:t>Remedies that actively destroy contaminants are preferable. </a:t>
            </a:r>
          </a:p>
          <a:p>
            <a:pPr fontAlgn="auto">
              <a:spcAft>
                <a:spcPts val="0"/>
              </a:spcAft>
              <a:buFont typeface="Arial"/>
              <a:buChar char="•"/>
              <a:defRPr/>
            </a:pPr>
            <a:r>
              <a:rPr lang="en-US" dirty="0" smtClean="0"/>
              <a:t>The tritium source and plume should be controlled at the earliest possible time in order to prevent further releases to the environment. </a:t>
            </a:r>
          </a:p>
          <a:p>
            <a:pPr fontAlgn="auto">
              <a:spcAft>
                <a:spcPts val="0"/>
              </a:spcAft>
              <a:buFont typeface="Arial"/>
              <a:buChar char="•"/>
              <a:defRPr/>
            </a:pPr>
            <a:r>
              <a:rPr lang="en-US" dirty="0" smtClean="0"/>
              <a:t>Radioactive substances should be isolated from the environment.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t>Community Acceptance Criteria</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r>
              <a:rPr lang="en-US" dirty="0" smtClean="0"/>
              <a:t>The ecosystem should be protected.  </a:t>
            </a:r>
          </a:p>
          <a:p>
            <a:pPr fontAlgn="auto">
              <a:spcAft>
                <a:spcPts val="0"/>
              </a:spcAft>
              <a:buFont typeface="Arial"/>
              <a:buChar char="•"/>
              <a:defRPr/>
            </a:pPr>
            <a:r>
              <a:rPr lang="en-US" dirty="0" smtClean="0"/>
              <a:t>Decisions should not rely on modeling alone. </a:t>
            </a:r>
          </a:p>
          <a:p>
            <a:pPr fontAlgn="auto">
              <a:spcAft>
                <a:spcPts val="0"/>
              </a:spcAft>
              <a:buFont typeface="Arial"/>
              <a:buChar char="•"/>
              <a:defRPr/>
            </a:pPr>
            <a:r>
              <a:rPr lang="en-US" dirty="0" smtClean="0"/>
              <a:t>Additional site characterization is needed and must be budgeted for over many years. </a:t>
            </a:r>
          </a:p>
          <a:p>
            <a:pPr fontAlgn="auto">
              <a:spcAft>
                <a:spcPts val="0"/>
              </a:spcAft>
              <a:buFont typeface="Arial"/>
              <a:buChar char="•"/>
              <a:defRPr/>
            </a:pPr>
            <a:r>
              <a:rPr lang="en-US" dirty="0" smtClean="0"/>
              <a:t>The public should be involved in cleanup decisions and cleanup progress. </a:t>
            </a:r>
          </a:p>
          <a:p>
            <a:pPr fontAlgn="auto">
              <a:spcAft>
                <a:spcPts val="0"/>
              </a:spcAft>
              <a:buFont typeface="Arial"/>
              <a:buChar char="•"/>
              <a:defRPr/>
            </a:pPr>
            <a:r>
              <a:rPr lang="en-US" dirty="0" smtClean="0"/>
              <a:t>Cleanup should be given priority over further weapons development.</a:t>
            </a:r>
          </a:p>
          <a:p>
            <a:pPr fontAlgn="auto">
              <a:spcAft>
                <a:spcPts val="0"/>
              </a:spcAft>
              <a:buFont typeface="Arial"/>
              <a:buChar char="•"/>
              <a:defRPr/>
            </a:pPr>
            <a:r>
              <a:rPr lang="en-US" dirty="0" smtClean="0"/>
              <a:t>Any ongoing activities at Site 300 should be designed to prevent releases to the environment. </a:t>
            </a:r>
          </a:p>
          <a:p>
            <a:pPr fontAlgn="auto">
              <a:spcAft>
                <a:spcPts val="0"/>
              </a:spcAft>
              <a:buFont typeface="Arial"/>
              <a:buChar char="•"/>
              <a:defRPr/>
            </a:pPr>
            <a:endParaRPr lang="en-US" dirty="0" smtClean="0"/>
          </a:p>
          <a:p>
            <a:pPr fontAlgn="auto">
              <a:spcAft>
                <a:spcPts val="0"/>
              </a:spcAft>
              <a:buFont typeface="Arial"/>
              <a:buChar char="•"/>
              <a:defRPr/>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540</TotalTime>
  <Words>980</Words>
  <Application>Microsoft Macintosh PowerPoint</Application>
  <PresentationFormat>On-screen Show (4:3)</PresentationFormat>
  <Paragraphs>86</Paragraphs>
  <Slides>12</Slides>
  <Notes>5</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12</vt:i4>
      </vt:variant>
    </vt:vector>
  </HeadingPairs>
  <TitlesOfParts>
    <vt:vector size="16" baseType="lpstr">
      <vt:lpstr>Calibri</vt:lpstr>
      <vt:lpstr>Arial</vt:lpstr>
      <vt:lpstr>Wingdings</vt:lpstr>
      <vt:lpstr>Office Theme</vt:lpstr>
      <vt:lpstr> Information on the Superfund Cleanup at the Lawrence Livermore National Laboratory  “Site 300” High Explosives Testing Range, compiled by Tri-Valley CAREs  for the Community Tour on April 17, 2014 More information: www.trivalleycares.org </vt:lpstr>
      <vt:lpstr> Location</vt:lpstr>
      <vt:lpstr>What functions are performed at  Site 300?</vt:lpstr>
      <vt:lpstr>Why it is of Concern</vt:lpstr>
      <vt:lpstr>Why it is of Concern</vt:lpstr>
      <vt:lpstr>Major Contaminants</vt:lpstr>
      <vt:lpstr>Progress to Date</vt:lpstr>
      <vt:lpstr>Outstanding Issues</vt:lpstr>
      <vt:lpstr>Opportunities for Public Participation</vt:lpstr>
      <vt:lpstr>Tri-Valley CAREs’ Role</vt:lpstr>
      <vt:lpstr>Community Acceptance Criteria</vt:lpstr>
      <vt:lpstr>Community Acceptance Criteria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 Stauss</dc:creator>
  <cp:lastModifiedBy>Outreach</cp:lastModifiedBy>
  <cp:revision>32</cp:revision>
  <dcterms:created xsi:type="dcterms:W3CDTF">2013-11-08T20:36:40Z</dcterms:created>
  <dcterms:modified xsi:type="dcterms:W3CDTF">2014-04-28T21:32:42Z</dcterms:modified>
</cp:coreProperties>
</file>